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png"/><Relationship Id="rId4" Type="http://schemas.openxmlformats.org/officeDocument/2006/relationships/image" Target="../media/image-19-4.png"/><Relationship Id="rId5" Type="http://schemas.openxmlformats.org/officeDocument/2006/relationships/image" Target="../media/image-19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image" Target="../media/image-21-3.png"/><Relationship Id="rId4" Type="http://schemas.openxmlformats.org/officeDocument/2006/relationships/image" Target="../media/image-2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2-1.png"/><Relationship Id="rId2" Type="http://schemas.openxmlformats.org/officeDocument/2006/relationships/image" Target="../media/image-2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1509713"/>
            <a:ext cx="7477601" cy="41659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Projeto Sunchaser: Controle de Carregamento de Bateria com Placa Fotovoltaica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6319599" y="6008965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 projeto é composto por três partes principais: o software de ESP, a placa de circuito impresso de controle e o aplicativo mobile de leitura de dados.</a:t>
            </a: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380417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Integração com Projeto Pluviômetro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4102418"/>
            <a:ext cx="29032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Transmissão de Dados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833199" y="4782860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Os dados de carregamento da bateria são transmitidos para um Broker MQTT, permitindo a visualização em tempo real e análise conjunta com as medições pluviométricas.</a:t>
            </a:r>
            <a:endParaRPr lang="en-US" sz="1750" dirty="0"/>
          </a:p>
        </p:txBody>
      </p:sp>
      <p:pic>
        <p:nvPicPr>
          <p:cNvPr id="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A3630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A3630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41321" y="2676287"/>
            <a:ext cx="115595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Placa de Controle de Carregamento Modular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1041321" y="3703915"/>
            <a:ext cx="2970252" cy="1155144"/>
          </a:xfrm>
          <a:prstGeom prst="roundRect">
            <a:avLst>
              <a:gd name="adj" fmla="val 5771"/>
            </a:avLst>
          </a:prstGeom>
          <a:solidFill>
            <a:srgbClr val="EAE0E0"/>
          </a:solidFill>
          <a:ln/>
        </p:spPr>
      </p:sp>
      <p:sp>
        <p:nvSpPr>
          <p:cNvPr id="8" name="Text 5"/>
          <p:cNvSpPr/>
          <p:nvPr/>
        </p:nvSpPr>
        <p:spPr>
          <a:xfrm>
            <a:off x="1263491" y="3926086"/>
            <a:ext cx="252591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Placa do ESP32 e sensores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233743" y="3703915"/>
            <a:ext cx="2970252" cy="1155144"/>
          </a:xfrm>
          <a:prstGeom prst="roundRect">
            <a:avLst>
              <a:gd name="adj" fmla="val 5771"/>
            </a:avLst>
          </a:prstGeom>
          <a:solidFill>
            <a:srgbClr val="EAE0E0"/>
          </a:solidFill>
          <a:ln/>
        </p:spPr>
      </p:sp>
      <p:sp>
        <p:nvSpPr>
          <p:cNvPr id="10" name="Text 7"/>
          <p:cNvSpPr/>
          <p:nvPr/>
        </p:nvSpPr>
        <p:spPr>
          <a:xfrm>
            <a:off x="4455914" y="3926086"/>
            <a:ext cx="252591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Placa de Controle de recarga PWM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426166" y="3703915"/>
            <a:ext cx="2970252" cy="1155144"/>
          </a:xfrm>
          <a:prstGeom prst="roundRect">
            <a:avLst>
              <a:gd name="adj" fmla="val 5771"/>
            </a:avLst>
          </a:prstGeom>
          <a:solidFill>
            <a:srgbClr val="EAE0E0"/>
          </a:solidFill>
          <a:ln/>
        </p:spPr>
      </p:sp>
      <p:sp>
        <p:nvSpPr>
          <p:cNvPr id="12" name="Text 9"/>
          <p:cNvSpPr/>
          <p:nvPr/>
        </p:nvSpPr>
        <p:spPr>
          <a:xfrm>
            <a:off x="7648337" y="3926086"/>
            <a:ext cx="252591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Placa de controle de descarga com relé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618589" y="3703915"/>
            <a:ext cx="2970252" cy="1155144"/>
          </a:xfrm>
          <a:prstGeom prst="roundRect">
            <a:avLst>
              <a:gd name="adj" fmla="val 5771"/>
            </a:avLst>
          </a:prstGeom>
          <a:solidFill>
            <a:srgbClr val="EAE0E0"/>
          </a:solidFill>
          <a:ln/>
        </p:spPr>
      </p:sp>
      <p:sp>
        <p:nvSpPr>
          <p:cNvPr id="14" name="Text 11"/>
          <p:cNvSpPr/>
          <p:nvPr/>
        </p:nvSpPr>
        <p:spPr>
          <a:xfrm>
            <a:off x="10840760" y="3926086"/>
            <a:ext cx="252591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Placa de reguladores de Tensão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41321" y="5108972"/>
            <a:ext cx="12547640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3499"/>
              </a:lnSpc>
              <a:buNone/>
            </a:pPr>
            <a:r>
              <a:rPr lang="en-US" sz="2187" i="1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Divide Et Imperia</a:t>
            </a:r>
            <a:endParaRPr lang="en-US" sz="2187" dirty="0"/>
          </a:p>
        </p:txBody>
      </p:sp>
      <p:pic>
        <p:nvPicPr>
          <p:cNvPr id="1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A3630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A3630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41321" y="1510903"/>
            <a:ext cx="94640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Conexões entre os módulos da placa</a:t>
            </a:r>
            <a:endParaRPr lang="en-US" sz="4374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389" y="2538532"/>
            <a:ext cx="9933503" cy="4180165"/>
          </a:xfrm>
          <a:prstGeom prst="rect">
            <a:avLst/>
          </a:prstGeom>
        </p:spPr>
      </p:pic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A3630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A3630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971556" y="520898"/>
            <a:ext cx="5311140" cy="5913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657"/>
              </a:lnSpc>
              <a:buNone/>
            </a:pPr>
            <a:r>
              <a:rPr lang="en-US" sz="3725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Placa do ESP e Sensores</a:t>
            </a:r>
            <a:endParaRPr lang="en-US" sz="3725" dirty="0"/>
          </a:p>
        </p:txBody>
      </p:sp>
      <p:sp>
        <p:nvSpPr>
          <p:cNvPr id="7" name="Text 4"/>
          <p:cNvSpPr/>
          <p:nvPr/>
        </p:nvSpPr>
        <p:spPr>
          <a:xfrm>
            <a:off x="1971556" y="1396127"/>
            <a:ext cx="10687288" cy="3028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84"/>
              </a:lnSpc>
              <a:buNone/>
            </a:pPr>
            <a:r>
              <a:rPr lang="en-US" sz="149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placa conta com as conexões e pinos necessários para o funcionamento do ESP32 e dos sensores do projeto.</a:t>
            </a:r>
            <a:endParaRPr lang="en-US" sz="149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850" y="1911906"/>
            <a:ext cx="8272701" cy="5796677"/>
          </a:xfrm>
          <a:prstGeom prst="rect">
            <a:avLst/>
          </a:prstGeom>
        </p:spPr>
      </p:pic>
      <p:pic>
        <p:nvPicPr>
          <p:cNvPr id="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2458"/>
          </a:xfrm>
          <a:prstGeom prst="rect">
            <a:avLst/>
          </a:prstGeom>
          <a:solidFill>
            <a:srgbClr val="3A3630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2458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32458"/>
          </a:xfrm>
          <a:prstGeom prst="rect">
            <a:avLst/>
          </a:prstGeom>
          <a:solidFill>
            <a:srgbClr val="3A3630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54543" y="512326"/>
            <a:ext cx="7650480" cy="5822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585"/>
              </a:lnSpc>
              <a:buNone/>
            </a:pPr>
            <a:r>
              <a:rPr lang="en-US" sz="3668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Placa de Controle de Recarga PWM</a:t>
            </a:r>
            <a:endParaRPr lang="en-US" sz="3668" dirty="0"/>
          </a:p>
        </p:txBody>
      </p:sp>
      <p:sp>
        <p:nvSpPr>
          <p:cNvPr id="7" name="Text 4"/>
          <p:cNvSpPr/>
          <p:nvPr/>
        </p:nvSpPr>
        <p:spPr>
          <a:xfrm>
            <a:off x="2054543" y="1373981"/>
            <a:ext cx="10521315" cy="2981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47"/>
              </a:lnSpc>
              <a:buNone/>
            </a:pPr>
            <a:r>
              <a:rPr lang="en-US" sz="1467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Essa placa é responsável por controlar a recarga da bateria utilizando a técnica de modulação de largura de pulso (PWM).</a:t>
            </a:r>
            <a:endParaRPr lang="en-US" sz="1467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513" y="1881664"/>
            <a:ext cx="8329374" cy="5838468"/>
          </a:xfrm>
          <a:prstGeom prst="rect">
            <a:avLst/>
          </a:prstGeom>
        </p:spPr>
      </p:pic>
      <p:pic>
        <p:nvPicPr>
          <p:cNvPr id="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076"/>
          </a:xfrm>
          <a:prstGeom prst="rect">
            <a:avLst/>
          </a:prstGeom>
          <a:solidFill>
            <a:srgbClr val="3A3630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0076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30076"/>
          </a:xfrm>
          <a:prstGeom prst="rect">
            <a:avLst/>
          </a:prstGeom>
          <a:solidFill>
            <a:srgbClr val="3A3630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74902" y="510302"/>
            <a:ext cx="6560820" cy="5799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567"/>
              </a:lnSpc>
              <a:buNone/>
            </a:pPr>
            <a:r>
              <a:rPr lang="en-US" sz="3653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Placa de Controle de Descarga</a:t>
            </a:r>
            <a:endParaRPr lang="en-US" sz="3653" dirty="0"/>
          </a:p>
        </p:txBody>
      </p:sp>
      <p:sp>
        <p:nvSpPr>
          <p:cNvPr id="7" name="Text 4"/>
          <p:cNvSpPr/>
          <p:nvPr/>
        </p:nvSpPr>
        <p:spPr>
          <a:xfrm>
            <a:off x="2074902" y="1368623"/>
            <a:ext cx="10480596" cy="2969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38"/>
              </a:lnSpc>
              <a:buNone/>
            </a:pPr>
            <a:r>
              <a:rPr lang="en-US" sz="1461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 um relé, essa placa permite o controle do fluxo de energia da bateria para outros dispositivos.</a:t>
            </a:r>
            <a:endParaRPr lang="en-US" sz="1461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586" y="1874282"/>
            <a:ext cx="8297108" cy="5845493"/>
          </a:xfrm>
          <a:prstGeom prst="rect">
            <a:avLst/>
          </a:prstGeom>
        </p:spPr>
      </p:pic>
      <p:pic>
        <p:nvPicPr>
          <p:cNvPr id="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2219"/>
          </a:xfrm>
          <a:prstGeom prst="rect">
            <a:avLst/>
          </a:prstGeom>
          <a:solidFill>
            <a:srgbClr val="3A3630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2219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32219"/>
          </a:xfrm>
          <a:prstGeom prst="rect">
            <a:avLst/>
          </a:prstGeom>
          <a:solidFill>
            <a:srgbClr val="3A3630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387197" y="577334"/>
            <a:ext cx="7772400" cy="6560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66"/>
              </a:lnSpc>
              <a:buNone/>
            </a:pPr>
            <a:r>
              <a:rPr lang="en-US" sz="4133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Placa de Reguladores de Tensão</a:t>
            </a:r>
            <a:endParaRPr lang="en-US" sz="4133" dirty="0"/>
          </a:p>
        </p:txBody>
      </p:sp>
      <p:sp>
        <p:nvSpPr>
          <p:cNvPr id="7" name="Text 4"/>
          <p:cNvSpPr/>
          <p:nvPr/>
        </p:nvSpPr>
        <p:spPr>
          <a:xfrm>
            <a:off x="1387197" y="1548289"/>
            <a:ext cx="11856006" cy="3357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45"/>
              </a:lnSpc>
              <a:buNone/>
            </a:pPr>
            <a:r>
              <a:rPr lang="en-US" sz="1653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Essa placa garante que a tensão fornecida para os componentes do sistema esteja dentro dos parâmetros adequados.</a:t>
            </a:r>
            <a:endParaRPr lang="en-US" sz="1653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113" y="2120146"/>
            <a:ext cx="7872174" cy="5534739"/>
          </a:xfrm>
          <a:prstGeom prst="rect">
            <a:avLst/>
          </a:prstGeom>
        </p:spPr>
      </p:pic>
      <p:pic>
        <p:nvPicPr>
          <p:cNvPr id="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A3630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A3630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41321" y="839510"/>
            <a:ext cx="69799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Placa Inteira de Dupla Face</a:t>
            </a:r>
            <a:endParaRPr lang="en-US" sz="4374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321" y="2117050"/>
            <a:ext cx="4821555" cy="4833223"/>
          </a:xfrm>
          <a:prstGeom prst="rect">
            <a:avLst/>
          </a:prstGeom>
        </p:spPr>
      </p:pic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564" y="2117050"/>
            <a:ext cx="7180898" cy="5023128"/>
          </a:xfrm>
          <a:prstGeom prst="rect">
            <a:avLst/>
          </a:prstGeom>
        </p:spPr>
      </p:pic>
      <p:pic>
        <p:nvPicPr>
          <p:cNvPr id="9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8512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8512F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41321" y="1254562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Aplicativo Móvel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1041321" y="2282190"/>
            <a:ext cx="6162794" cy="1990963"/>
          </a:xfrm>
          <a:prstGeom prst="roundRect">
            <a:avLst>
              <a:gd name="adj" fmla="val 3348"/>
            </a:avLst>
          </a:prstGeom>
          <a:solidFill>
            <a:srgbClr val="EAE0E0"/>
          </a:solidFill>
          <a:ln/>
        </p:spPr>
      </p:sp>
      <p:sp>
        <p:nvSpPr>
          <p:cNvPr id="8" name="Text 5"/>
          <p:cNvSpPr/>
          <p:nvPr/>
        </p:nvSpPr>
        <p:spPr>
          <a:xfrm>
            <a:off x="1263491" y="250436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Acesso Local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1263491" y="2984778"/>
            <a:ext cx="571845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 aplicativo móvel permite o acesso aos dados do sistema e as configurações internas através de uma API REST, garantindo o controle total do projeto.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6285" y="2282190"/>
            <a:ext cx="6162794" cy="1990963"/>
          </a:xfrm>
          <a:prstGeom prst="roundRect">
            <a:avLst>
              <a:gd name="adj" fmla="val 3348"/>
            </a:avLst>
          </a:prstGeom>
          <a:solidFill>
            <a:srgbClr val="EAE0E0"/>
          </a:solidFill>
          <a:ln/>
        </p:spPr>
      </p:sp>
      <p:sp>
        <p:nvSpPr>
          <p:cNvPr id="11" name="Text 8"/>
          <p:cNvSpPr/>
          <p:nvPr/>
        </p:nvSpPr>
        <p:spPr>
          <a:xfrm>
            <a:off x="7648456" y="2504361"/>
            <a:ext cx="33909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Configuração Simplificada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7648456" y="2984778"/>
            <a:ext cx="571845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 aplicativo móvel oferece uma interface intuitiva e amigável.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41321" y="4495324"/>
            <a:ext cx="12547640" cy="2479596"/>
          </a:xfrm>
          <a:prstGeom prst="roundRect">
            <a:avLst>
              <a:gd name="adj" fmla="val 2688"/>
            </a:avLst>
          </a:prstGeom>
          <a:solidFill>
            <a:srgbClr val="EAE0E0"/>
          </a:solidFill>
          <a:ln/>
        </p:spPr>
      </p:sp>
      <p:sp>
        <p:nvSpPr>
          <p:cNvPr id="14" name="Text 11"/>
          <p:cNvSpPr/>
          <p:nvPr/>
        </p:nvSpPr>
        <p:spPr>
          <a:xfrm>
            <a:off x="1263491" y="4717494"/>
            <a:ext cx="75666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Configuração das métricas internas do software do ESP32.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1263491" y="5197912"/>
            <a:ext cx="1210329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Por meio do aplicativo móvel, é possível ajustar diversas configurações internas do sistema de controle. Essas incluem: o intervalo de tempo entre leituras, a quantidade de leituras armazenadas em cache e a quantidade de leituras retidas na memória de longo prazo.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263491" y="6397347"/>
            <a:ext cx="1210329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8512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8512F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318974" y="585668"/>
            <a:ext cx="7345680" cy="6635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226"/>
              </a:lnSpc>
              <a:buNone/>
            </a:pPr>
            <a:r>
              <a:rPr lang="en-US" sz="418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Interface do aplicativo mobile</a:t>
            </a:r>
            <a:endParaRPr lang="en-US" sz="418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974" y="1806535"/>
            <a:ext cx="3541395" cy="5598319"/>
          </a:xfrm>
          <a:prstGeom prst="rect">
            <a:avLst/>
          </a:prstGeom>
        </p:spPr>
      </p:pic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282" y="1806535"/>
            <a:ext cx="3499009" cy="5598319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3590" y="1806535"/>
            <a:ext cx="3510558" cy="5598438"/>
          </a:xfrm>
          <a:prstGeom prst="rect">
            <a:avLst/>
          </a:prstGeom>
        </p:spPr>
      </p:pic>
      <p:pic>
        <p:nvPicPr>
          <p:cNvPr id="10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sp>
        <p:nvSpPr>
          <p:cNvPr id="4" name="Text 2"/>
          <p:cNvSpPr/>
          <p:nvPr/>
        </p:nvSpPr>
        <p:spPr>
          <a:xfrm>
            <a:off x="1041321" y="79617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Equipe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1321" y="1934885"/>
            <a:ext cx="3960376" cy="396037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688306" y="6172914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Manoella M.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1041321" y="6722626"/>
            <a:ext cx="396037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Software</a:t>
            </a:r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@ Manu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953" y="1934885"/>
            <a:ext cx="3960376" cy="396037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81938" y="6172914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Lucas E.S. de O.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5334953" y="6722626"/>
            <a:ext cx="396037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 Mobile</a:t>
            </a:r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@ Perna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8584" y="1934885"/>
            <a:ext cx="3960376" cy="396037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275570" y="6172914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Rodrigo F.S.</a:t>
            </a:r>
            <a:endParaRPr lang="en-US" sz="2624" dirty="0"/>
          </a:p>
        </p:txBody>
      </p:sp>
      <p:sp>
        <p:nvSpPr>
          <p:cNvPr id="13" name="Text 8"/>
          <p:cNvSpPr/>
          <p:nvPr/>
        </p:nvSpPr>
        <p:spPr>
          <a:xfrm>
            <a:off x="9628584" y="6722626"/>
            <a:ext cx="396037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Hardware </a:t>
            </a:r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@ Ralph </a:t>
            </a:r>
            <a:endParaRPr lang="en-US" sz="1750" dirty="0"/>
          </a:p>
        </p:txBody>
      </p:sp>
      <p:pic>
        <p:nvPicPr>
          <p:cNvPr id="14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713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7135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5093137" y="376761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Demonstração</a:t>
            </a:r>
            <a:endParaRPr lang="en-US" sz="4374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sp>
        <p:nvSpPr>
          <p:cNvPr id="4" name="Text 2"/>
          <p:cNvSpPr/>
          <p:nvPr/>
        </p:nvSpPr>
        <p:spPr>
          <a:xfrm>
            <a:off x="1041321" y="1213009"/>
            <a:ext cx="51206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Desafios e Soluções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9278" y="2351723"/>
            <a:ext cx="444341" cy="44434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41321" y="3018234"/>
            <a:ext cx="3960376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Principais Descobertas Técnicas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1396722" y="4101108"/>
            <a:ext cx="360497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Importância da resistência interna na simulação da bateria.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396722" y="4900732"/>
            <a:ext cx="360497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Uso do ADC1 para leituras analógicas quando o Wifi esta ativo.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396722" y="5700355"/>
            <a:ext cx="360497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Necessidade de ajuste na tensão de pulldown para 3.3V no ADC1.</a:t>
            </a:r>
            <a:endParaRPr lang="en-US" sz="17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910" y="2351723"/>
            <a:ext cx="444341" cy="44434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334953" y="3018234"/>
            <a:ext cx="3960376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Mudança na Estratégia de Conexão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5334953" y="3984427"/>
            <a:ext cx="396037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Inicialmente planejada conexão via BLE, mas optou-se pela comunicação via API REST, com o ESP como servidor e o aplicativo como cliente.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6542" y="2351723"/>
            <a:ext cx="444341" cy="44434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628584" y="3018234"/>
            <a:ext cx="3960376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Detalhes Técnicos sobre Impressão de Placas</a:t>
            </a:r>
            <a:endParaRPr lang="en-US" sz="2624" dirty="0"/>
          </a:p>
        </p:txBody>
      </p:sp>
      <p:sp>
        <p:nvSpPr>
          <p:cNvPr id="15" name="Text 10"/>
          <p:cNvSpPr/>
          <p:nvPr/>
        </p:nvSpPr>
        <p:spPr>
          <a:xfrm>
            <a:off x="9628584" y="3984427"/>
            <a:ext cx="396037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Recomenda-se a fabricação de trilhas com no mínimo 40 mils, idealmente 60 mils.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1041321" y="6661071"/>
            <a:ext cx="1254764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7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A3630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A3630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90976" y="509588"/>
            <a:ext cx="7033260" cy="5781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553"/>
              </a:lnSpc>
              <a:buNone/>
            </a:pPr>
            <a:r>
              <a:rPr lang="en-US" sz="3642" b="1" dirty="0">
                <a:solidFill>
                  <a:srgbClr val="FEF5E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Conclusões e Trabalhos Futuros</a:t>
            </a:r>
            <a:endParaRPr lang="en-US" sz="3642" dirty="0"/>
          </a:p>
        </p:txBody>
      </p:sp>
      <p:sp>
        <p:nvSpPr>
          <p:cNvPr id="7" name="Text 4"/>
          <p:cNvSpPr/>
          <p:nvPr/>
        </p:nvSpPr>
        <p:spPr>
          <a:xfrm>
            <a:off x="2090976" y="1365290"/>
            <a:ext cx="10448330" cy="5919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31"/>
              </a:lnSpc>
              <a:buNone/>
            </a:pPr>
            <a:r>
              <a:rPr lang="en-US" sz="1457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🎉</a:t>
            </a:r>
            <a:pPr indent="0" marL="0">
              <a:lnSpc>
                <a:spcPts val="2331"/>
              </a:lnSpc>
              <a:buNone/>
            </a:pPr>
            <a:r>
              <a:rPr lang="en-US" sz="1457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pPr indent="0" marL="0">
              <a:lnSpc>
                <a:spcPts val="2331"/>
              </a:lnSpc>
              <a:buNone/>
            </a:pPr>
            <a:r>
              <a:rPr lang="en-US" sz="1457" b="1" dirty="0">
                <a:solidFill>
                  <a:srgbClr val="000000"/>
                </a:solidFill>
                <a:highlight>
                  <a:srgbClr val="AEE4BD"/>
                </a:highlight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Desenvolvimento bem-sucedido</a:t>
            </a:r>
            <a:pPr indent="0" marL="0">
              <a:lnSpc>
                <a:spcPts val="2331"/>
              </a:lnSpc>
              <a:buNone/>
            </a:pPr>
            <a:r>
              <a:rPr lang="en-US" sz="1457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de um controle PWM para gerenciamento de tensão e corrente em uma bateria de Chumbo-Ácido de 12V 5Ah. Sistema composto por quatro placas e um aplicativo móvel, com desempenho eficaz em testes variados.</a:t>
            </a:r>
            <a:endParaRPr lang="en-US" sz="1457" dirty="0"/>
          </a:p>
        </p:txBody>
      </p:sp>
      <p:sp>
        <p:nvSpPr>
          <p:cNvPr id="8" name="Shape 5"/>
          <p:cNvSpPr/>
          <p:nvPr/>
        </p:nvSpPr>
        <p:spPr>
          <a:xfrm>
            <a:off x="2090976" y="4986576"/>
            <a:ext cx="10448330" cy="23098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9" name="Shape 6"/>
          <p:cNvSpPr/>
          <p:nvPr/>
        </p:nvSpPr>
        <p:spPr>
          <a:xfrm>
            <a:off x="4113490" y="4986516"/>
            <a:ext cx="23098" cy="647581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10" name="Shape 7"/>
          <p:cNvSpPr/>
          <p:nvPr/>
        </p:nvSpPr>
        <p:spPr>
          <a:xfrm>
            <a:off x="3916918" y="4778514"/>
            <a:ext cx="416243" cy="416243"/>
          </a:xfrm>
          <a:prstGeom prst="roundRect">
            <a:avLst>
              <a:gd name="adj" fmla="val 13335"/>
            </a:avLst>
          </a:prstGeom>
          <a:solidFill>
            <a:srgbClr val="94E4AA"/>
          </a:solidFill>
          <a:ln/>
        </p:spPr>
      </p:sp>
      <p:sp>
        <p:nvSpPr>
          <p:cNvPr id="11" name="Text 8"/>
          <p:cNvSpPr/>
          <p:nvPr/>
        </p:nvSpPr>
        <p:spPr>
          <a:xfrm>
            <a:off x="4075509" y="4813161"/>
            <a:ext cx="99060" cy="3468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2"/>
              </a:lnSpc>
              <a:buNone/>
            </a:pPr>
            <a:r>
              <a:rPr lang="en-US" sz="218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185" dirty="0"/>
          </a:p>
        </p:txBody>
      </p:sp>
      <p:sp>
        <p:nvSpPr>
          <p:cNvPr id="12" name="Text 9"/>
          <p:cNvSpPr/>
          <p:nvPr/>
        </p:nvSpPr>
        <p:spPr>
          <a:xfrm>
            <a:off x="2275999" y="5819180"/>
            <a:ext cx="3698200" cy="6936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32"/>
              </a:lnSpc>
              <a:buNone/>
            </a:pPr>
            <a:r>
              <a:rPr lang="en-US" sz="2185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Implementação do Sistema de Alertas</a:t>
            </a:r>
            <a:endParaRPr lang="en-US" sz="2185" dirty="0"/>
          </a:p>
        </p:txBody>
      </p:sp>
      <p:sp>
        <p:nvSpPr>
          <p:cNvPr id="13" name="Text 10"/>
          <p:cNvSpPr/>
          <p:nvPr/>
        </p:nvSpPr>
        <p:spPr>
          <a:xfrm>
            <a:off x="2275999" y="6623804"/>
            <a:ext cx="3698200" cy="5919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331"/>
              </a:lnSpc>
              <a:buNone/>
            </a:pPr>
            <a:r>
              <a:rPr lang="en-US" sz="1457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Inserção </a:t>
            </a:r>
            <a:pPr algn="ctr" indent="0" marL="0">
              <a:lnSpc>
                <a:spcPts val="2331"/>
              </a:lnSpc>
              <a:buNone/>
            </a:pPr>
            <a:r>
              <a:rPr lang="en-US" sz="1457" b="1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opcional</a:t>
            </a:r>
            <a:pPr algn="ctr" indent="0" marL="0">
              <a:lnSpc>
                <a:spcPts val="2331"/>
              </a:lnSpc>
              <a:buNone/>
            </a:pPr>
            <a:r>
              <a:rPr lang="en-US" sz="1457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de sistema de alertas, postergada devido a limitações temporais.</a:t>
            </a:r>
            <a:endParaRPr lang="en-US" sz="1457" dirty="0"/>
          </a:p>
        </p:txBody>
      </p:sp>
      <p:sp>
        <p:nvSpPr>
          <p:cNvPr id="14" name="Shape 11"/>
          <p:cNvSpPr/>
          <p:nvPr/>
        </p:nvSpPr>
        <p:spPr>
          <a:xfrm>
            <a:off x="6240185" y="4339054"/>
            <a:ext cx="23098" cy="647581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15" name="Shape 12"/>
          <p:cNvSpPr/>
          <p:nvPr/>
        </p:nvSpPr>
        <p:spPr>
          <a:xfrm>
            <a:off x="6043613" y="4778514"/>
            <a:ext cx="416243" cy="416243"/>
          </a:xfrm>
          <a:prstGeom prst="roundRect">
            <a:avLst>
              <a:gd name="adj" fmla="val 13335"/>
            </a:avLst>
          </a:prstGeom>
          <a:solidFill>
            <a:srgbClr val="94E4AA"/>
          </a:solidFill>
          <a:ln/>
        </p:spPr>
      </p:sp>
      <p:sp>
        <p:nvSpPr>
          <p:cNvPr id="16" name="Text 13"/>
          <p:cNvSpPr/>
          <p:nvPr/>
        </p:nvSpPr>
        <p:spPr>
          <a:xfrm>
            <a:off x="6175534" y="4813161"/>
            <a:ext cx="152400" cy="3468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2"/>
              </a:lnSpc>
              <a:buNone/>
            </a:pPr>
            <a:r>
              <a:rPr lang="en-US" sz="218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185" dirty="0"/>
          </a:p>
        </p:txBody>
      </p:sp>
      <p:sp>
        <p:nvSpPr>
          <p:cNvPr id="17" name="Text 14"/>
          <p:cNvSpPr/>
          <p:nvPr/>
        </p:nvSpPr>
        <p:spPr>
          <a:xfrm>
            <a:off x="4402574" y="2461379"/>
            <a:ext cx="3698319" cy="6936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32"/>
              </a:lnSpc>
              <a:buNone/>
            </a:pPr>
            <a:r>
              <a:rPr lang="en-US" sz="2185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Incorporação de um Sistema Operacional</a:t>
            </a:r>
            <a:endParaRPr lang="en-US" sz="2185" dirty="0"/>
          </a:p>
        </p:txBody>
      </p:sp>
      <p:sp>
        <p:nvSpPr>
          <p:cNvPr id="18" name="Text 15"/>
          <p:cNvSpPr/>
          <p:nvPr/>
        </p:nvSpPr>
        <p:spPr>
          <a:xfrm>
            <a:off x="4402574" y="3266003"/>
            <a:ext cx="3698319" cy="8879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331"/>
              </a:lnSpc>
              <a:buNone/>
            </a:pPr>
            <a:r>
              <a:rPr lang="en-US" sz="1457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Explorar a introdução de um sistema operacional para paralelizar operações, visando otimização do controle</a:t>
            </a:r>
            <a:endParaRPr lang="en-US" sz="1457" dirty="0"/>
          </a:p>
        </p:txBody>
      </p:sp>
      <p:sp>
        <p:nvSpPr>
          <p:cNvPr id="19" name="Shape 16"/>
          <p:cNvSpPr/>
          <p:nvPr/>
        </p:nvSpPr>
        <p:spPr>
          <a:xfrm>
            <a:off x="8366879" y="4986516"/>
            <a:ext cx="23098" cy="647581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20" name="Shape 17"/>
          <p:cNvSpPr/>
          <p:nvPr/>
        </p:nvSpPr>
        <p:spPr>
          <a:xfrm>
            <a:off x="8170307" y="4778514"/>
            <a:ext cx="416243" cy="416243"/>
          </a:xfrm>
          <a:prstGeom prst="roundRect">
            <a:avLst>
              <a:gd name="adj" fmla="val 13335"/>
            </a:avLst>
          </a:prstGeom>
          <a:solidFill>
            <a:srgbClr val="94E4AA"/>
          </a:solidFill>
          <a:ln/>
        </p:spPr>
      </p:sp>
      <p:sp>
        <p:nvSpPr>
          <p:cNvPr id="21" name="Text 18"/>
          <p:cNvSpPr/>
          <p:nvPr/>
        </p:nvSpPr>
        <p:spPr>
          <a:xfrm>
            <a:off x="8302228" y="4813161"/>
            <a:ext cx="152400" cy="3468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2"/>
              </a:lnSpc>
              <a:buNone/>
            </a:pPr>
            <a:r>
              <a:rPr lang="en-US" sz="218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185" dirty="0"/>
          </a:p>
        </p:txBody>
      </p:sp>
      <p:sp>
        <p:nvSpPr>
          <p:cNvPr id="22" name="Text 19"/>
          <p:cNvSpPr/>
          <p:nvPr/>
        </p:nvSpPr>
        <p:spPr>
          <a:xfrm>
            <a:off x="6599158" y="5819180"/>
            <a:ext cx="3558540" cy="3468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2"/>
              </a:lnSpc>
              <a:buNone/>
            </a:pPr>
            <a:r>
              <a:rPr lang="en-US" sz="2185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Utilização de um Cartão SD</a:t>
            </a:r>
            <a:endParaRPr lang="en-US" sz="2185" dirty="0"/>
          </a:p>
        </p:txBody>
      </p:sp>
      <p:sp>
        <p:nvSpPr>
          <p:cNvPr id="23" name="Text 20"/>
          <p:cNvSpPr/>
          <p:nvPr/>
        </p:nvSpPr>
        <p:spPr>
          <a:xfrm>
            <a:off x="6529268" y="6276975"/>
            <a:ext cx="3698319" cy="5919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331"/>
              </a:lnSpc>
              <a:buNone/>
            </a:pPr>
            <a:r>
              <a:rPr lang="en-US" sz="1457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Investigação sobre a integração de um cartão SD para armazenamento de dados prolongado</a:t>
            </a:r>
            <a:endParaRPr lang="en-US" sz="1457" dirty="0"/>
          </a:p>
        </p:txBody>
      </p:sp>
      <p:sp>
        <p:nvSpPr>
          <p:cNvPr id="24" name="Shape 21"/>
          <p:cNvSpPr/>
          <p:nvPr/>
        </p:nvSpPr>
        <p:spPr>
          <a:xfrm>
            <a:off x="10493573" y="4339054"/>
            <a:ext cx="23098" cy="647581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25" name="Shape 22"/>
          <p:cNvSpPr/>
          <p:nvPr/>
        </p:nvSpPr>
        <p:spPr>
          <a:xfrm>
            <a:off x="10297001" y="4778514"/>
            <a:ext cx="416243" cy="416243"/>
          </a:xfrm>
          <a:prstGeom prst="roundRect">
            <a:avLst>
              <a:gd name="adj" fmla="val 13335"/>
            </a:avLst>
          </a:prstGeom>
          <a:solidFill>
            <a:srgbClr val="94E4AA"/>
          </a:solidFill>
          <a:ln/>
        </p:spPr>
      </p:sp>
      <p:sp>
        <p:nvSpPr>
          <p:cNvPr id="26" name="Text 23"/>
          <p:cNvSpPr/>
          <p:nvPr/>
        </p:nvSpPr>
        <p:spPr>
          <a:xfrm>
            <a:off x="10428923" y="4813161"/>
            <a:ext cx="152400" cy="3468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2"/>
              </a:lnSpc>
              <a:buNone/>
            </a:pPr>
            <a:r>
              <a:rPr lang="en-US" sz="218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185" dirty="0"/>
          </a:p>
        </p:txBody>
      </p:sp>
      <p:sp>
        <p:nvSpPr>
          <p:cNvPr id="27" name="Text 24"/>
          <p:cNvSpPr/>
          <p:nvPr/>
        </p:nvSpPr>
        <p:spPr>
          <a:xfrm>
            <a:off x="8655963" y="2165390"/>
            <a:ext cx="3698319" cy="6936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32"/>
              </a:lnSpc>
              <a:buNone/>
            </a:pPr>
            <a:r>
              <a:rPr lang="en-US" sz="2185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Adição de Funcionalidades de Configuração da Bateria</a:t>
            </a:r>
            <a:endParaRPr lang="en-US" sz="2185" dirty="0"/>
          </a:p>
        </p:txBody>
      </p:sp>
      <p:sp>
        <p:nvSpPr>
          <p:cNvPr id="28" name="Text 25"/>
          <p:cNvSpPr/>
          <p:nvPr/>
        </p:nvSpPr>
        <p:spPr>
          <a:xfrm>
            <a:off x="8655963" y="2970014"/>
            <a:ext cx="3698319" cy="11839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331"/>
              </a:lnSpc>
              <a:buNone/>
            </a:pPr>
            <a:r>
              <a:rPr lang="en-US" sz="1457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Adicionar as configurações específicas da Bateria na Tela de configurações do aplicativo para serem alteradas pelo usuário caso deseje trocar de bateria</a:t>
            </a:r>
            <a:endParaRPr lang="en-US" sz="1457" dirty="0"/>
          </a:p>
        </p:txBody>
      </p:sp>
      <p:sp>
        <p:nvSpPr>
          <p:cNvPr id="29" name="Text 26"/>
          <p:cNvSpPr/>
          <p:nvPr/>
        </p:nvSpPr>
        <p:spPr>
          <a:xfrm>
            <a:off x="2090976" y="7423904"/>
            <a:ext cx="10448330" cy="2959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31"/>
              </a:lnSpc>
              <a:buNone/>
            </a:pPr>
            <a:endParaRPr lang="en-US" sz="1457" dirty="0"/>
          </a:p>
        </p:txBody>
      </p:sp>
      <p:pic>
        <p:nvPicPr>
          <p:cNvPr id="30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FEF5E7"/>
          </a:solidFill>
          <a:ln/>
        </p:spPr>
      </p:sp>
      <p:sp>
        <p:nvSpPr>
          <p:cNvPr id="4" name="Text 2"/>
          <p:cNvSpPr/>
          <p:nvPr/>
        </p:nvSpPr>
        <p:spPr>
          <a:xfrm>
            <a:off x="2616279" y="457557"/>
            <a:ext cx="3328273" cy="5199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095"/>
              </a:lnSpc>
              <a:buNone/>
            </a:pPr>
            <a:r>
              <a:rPr lang="en-US" sz="3276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Introdução</a:t>
            </a:r>
            <a:endParaRPr lang="en-US" sz="3276" dirty="0"/>
          </a:p>
        </p:txBody>
      </p:sp>
      <p:sp>
        <p:nvSpPr>
          <p:cNvPr id="5" name="Text 3"/>
          <p:cNvSpPr/>
          <p:nvPr/>
        </p:nvSpPr>
        <p:spPr>
          <a:xfrm>
            <a:off x="2616279" y="1310283"/>
            <a:ext cx="9397722" cy="10648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097"/>
              </a:lnSpc>
              <a:buNone/>
            </a:pPr>
            <a:r>
              <a:rPr lang="en-US" sz="131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 projeto visa o controle eficiente da carga de uma bateria de </a:t>
            </a:r>
            <a:pPr indent="0" marL="0">
              <a:lnSpc>
                <a:spcPts val="2097"/>
              </a:lnSpc>
              <a:buNone/>
            </a:pPr>
            <a:r>
              <a:rPr lang="en-US" sz="131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chumbo-ácido</a:t>
            </a:r>
            <a:pPr indent="0" marL="0">
              <a:lnSpc>
                <a:spcPts val="2097"/>
              </a:lnSpc>
              <a:buNone/>
            </a:pPr>
            <a:r>
              <a:rPr lang="en-US" sz="131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por meio de uma placa fotovoltaica de </a:t>
            </a:r>
            <a:pPr indent="0" marL="0">
              <a:lnSpc>
                <a:spcPts val="2097"/>
              </a:lnSpc>
              <a:buNone/>
            </a:pPr>
            <a:r>
              <a:rPr lang="en-US" sz="131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20W</a:t>
            </a:r>
            <a:pPr indent="0" marL="0">
              <a:lnSpc>
                <a:spcPts val="2097"/>
              </a:lnSpc>
              <a:buNone/>
            </a:pPr>
            <a:r>
              <a:rPr lang="en-US" sz="131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 A regulação da tensão e corrente é feita através de um método de modulação de largura de pulso (PWM), gerenciado pelo ESP32. Todos os dados referentes ao carregamento, estado da bateria e produção energética são transmitidos para um Broker MQTT integrado ao projeto do Pluviômetro </a:t>
            </a:r>
            <a:pPr indent="0" marL="0">
              <a:lnSpc>
                <a:spcPts val="2097"/>
              </a:lnSpc>
              <a:buNone/>
            </a:pPr>
            <a:r>
              <a:rPr lang="en-US" sz="131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já existente</a:t>
            </a:r>
            <a:pPr indent="0" marL="0">
              <a:lnSpc>
                <a:spcPts val="2097"/>
              </a:lnSpc>
              <a:buNone/>
            </a:pPr>
            <a:r>
              <a:rPr lang="en-US" sz="131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 Adicionalmente, um aplicativo móvel permitirá o acesso local a esses dados via </a:t>
            </a:r>
            <a:pPr indent="0" marL="0">
              <a:lnSpc>
                <a:spcPts val="2097"/>
              </a:lnSpc>
              <a:buNone/>
            </a:pPr>
            <a:r>
              <a:rPr lang="en-US" sz="131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conexão com API REST</a:t>
            </a:r>
            <a:pPr indent="0" marL="0">
              <a:lnSpc>
                <a:spcPts val="2097"/>
              </a:lnSpc>
              <a:buNone/>
            </a:pPr>
            <a:r>
              <a:rPr lang="en-US" sz="131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 </a:t>
            </a:r>
            <a:endParaRPr lang="en-US" sz="131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0089" y="2562344"/>
            <a:ext cx="7489984" cy="5210889"/>
          </a:xfrm>
          <a:prstGeom prst="rect">
            <a:avLst/>
          </a:prstGeom>
        </p:spPr>
      </p:pic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sp>
        <p:nvSpPr>
          <p:cNvPr id="4" name="Text 2"/>
          <p:cNvSpPr/>
          <p:nvPr/>
        </p:nvSpPr>
        <p:spPr>
          <a:xfrm>
            <a:off x="2013347" y="809387"/>
            <a:ext cx="10584180" cy="586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620"/>
              </a:lnSpc>
              <a:buNone/>
            </a:pPr>
            <a:r>
              <a:rPr lang="en-US" sz="3696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Software do ESP32 de Múltiplas Funcionalidades</a:t>
            </a:r>
            <a:endParaRPr lang="en-US" sz="3696" dirty="0"/>
          </a:p>
        </p:txBody>
      </p:sp>
      <p:sp>
        <p:nvSpPr>
          <p:cNvPr id="5" name="Shape 3"/>
          <p:cNvSpPr/>
          <p:nvPr/>
        </p:nvSpPr>
        <p:spPr>
          <a:xfrm>
            <a:off x="2013347" y="1771650"/>
            <a:ext cx="3409355" cy="3477816"/>
          </a:xfrm>
          <a:prstGeom prst="roundRect">
            <a:avLst>
              <a:gd name="adj" fmla="val 1652"/>
            </a:avLst>
          </a:prstGeom>
          <a:solidFill>
            <a:srgbClr val="F6E9D5"/>
          </a:solidFill>
          <a:ln/>
        </p:spPr>
      </p:sp>
      <p:sp>
        <p:nvSpPr>
          <p:cNvPr id="6" name="Text 4"/>
          <p:cNvSpPr/>
          <p:nvPr/>
        </p:nvSpPr>
        <p:spPr>
          <a:xfrm>
            <a:off x="2201108" y="1959412"/>
            <a:ext cx="1996440" cy="2932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10"/>
              </a:lnSpc>
              <a:buNone/>
            </a:pPr>
            <a:r>
              <a:rPr lang="en-US" sz="1848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Controle de Carga</a:t>
            </a:r>
            <a:endParaRPr lang="en-US" sz="1848" dirty="0"/>
          </a:p>
        </p:txBody>
      </p:sp>
      <p:sp>
        <p:nvSpPr>
          <p:cNvPr id="7" name="Text 5"/>
          <p:cNvSpPr/>
          <p:nvPr/>
        </p:nvSpPr>
        <p:spPr>
          <a:xfrm>
            <a:off x="2201108" y="2365296"/>
            <a:ext cx="3033832" cy="12015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66"/>
              </a:lnSpc>
              <a:buNone/>
            </a:pPr>
            <a:r>
              <a:rPr lang="en-US" sz="1479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 software do ESP32 utiliza a modulação de largura de pulso (PWM) para controlar o carregamento da bateria de forma eficiente.</a:t>
            </a:r>
            <a:endParaRPr lang="en-US" sz="1479" dirty="0"/>
          </a:p>
        </p:txBody>
      </p:sp>
      <p:sp>
        <p:nvSpPr>
          <p:cNvPr id="8" name="Shape 6"/>
          <p:cNvSpPr/>
          <p:nvPr/>
        </p:nvSpPr>
        <p:spPr>
          <a:xfrm>
            <a:off x="5610463" y="1771650"/>
            <a:ext cx="3409355" cy="3477816"/>
          </a:xfrm>
          <a:prstGeom prst="roundRect">
            <a:avLst>
              <a:gd name="adj" fmla="val 1652"/>
            </a:avLst>
          </a:prstGeom>
          <a:solidFill>
            <a:srgbClr val="F6E9D5"/>
          </a:solidFill>
          <a:ln/>
        </p:spPr>
      </p:sp>
      <p:sp>
        <p:nvSpPr>
          <p:cNvPr id="9" name="Text 7"/>
          <p:cNvSpPr/>
          <p:nvPr/>
        </p:nvSpPr>
        <p:spPr>
          <a:xfrm>
            <a:off x="5798225" y="1959412"/>
            <a:ext cx="3033832" cy="5865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10"/>
              </a:lnSpc>
              <a:buNone/>
            </a:pPr>
            <a:r>
              <a:rPr lang="en-US" sz="1848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Sistema de Aquisição de Dados</a:t>
            </a:r>
            <a:endParaRPr lang="en-US" sz="1848" dirty="0"/>
          </a:p>
        </p:txBody>
      </p:sp>
      <p:sp>
        <p:nvSpPr>
          <p:cNvPr id="10" name="Text 8"/>
          <p:cNvSpPr/>
          <p:nvPr/>
        </p:nvSpPr>
        <p:spPr>
          <a:xfrm>
            <a:off x="5798225" y="2658547"/>
            <a:ext cx="3033832" cy="12015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66"/>
              </a:lnSpc>
              <a:buNone/>
            </a:pPr>
            <a:r>
              <a:rPr lang="en-US" sz="1479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 ESP32 realiza leituras periódicas dos sensores, a as armazenada na memória flash do ESP32, permitindo o registro preciso e confiável dos dados.</a:t>
            </a:r>
            <a:endParaRPr lang="en-US" sz="1479" dirty="0"/>
          </a:p>
        </p:txBody>
      </p:sp>
      <p:sp>
        <p:nvSpPr>
          <p:cNvPr id="11" name="Shape 9"/>
          <p:cNvSpPr/>
          <p:nvPr/>
        </p:nvSpPr>
        <p:spPr>
          <a:xfrm>
            <a:off x="9207579" y="1771650"/>
            <a:ext cx="3409355" cy="3477816"/>
          </a:xfrm>
          <a:prstGeom prst="roundRect">
            <a:avLst>
              <a:gd name="adj" fmla="val 1652"/>
            </a:avLst>
          </a:prstGeom>
          <a:solidFill>
            <a:srgbClr val="F6E9D5"/>
          </a:solidFill>
          <a:ln/>
        </p:spPr>
      </p:sp>
      <p:sp>
        <p:nvSpPr>
          <p:cNvPr id="12" name="Text 10"/>
          <p:cNvSpPr/>
          <p:nvPr/>
        </p:nvSpPr>
        <p:spPr>
          <a:xfrm>
            <a:off x="9395341" y="1959412"/>
            <a:ext cx="3033832" cy="5865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10"/>
              </a:lnSpc>
              <a:buNone/>
            </a:pPr>
            <a:r>
              <a:rPr lang="en-US" sz="1848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Armazenamento de Dados na Memória Flash</a:t>
            </a:r>
            <a:endParaRPr lang="en-US" sz="1848" dirty="0"/>
          </a:p>
        </p:txBody>
      </p:sp>
      <p:sp>
        <p:nvSpPr>
          <p:cNvPr id="13" name="Text 11"/>
          <p:cNvSpPr/>
          <p:nvPr/>
        </p:nvSpPr>
        <p:spPr>
          <a:xfrm>
            <a:off x="9395341" y="2658547"/>
            <a:ext cx="3033832" cy="24031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66"/>
              </a:lnSpc>
              <a:buNone/>
            </a:pPr>
            <a:r>
              <a:rPr lang="en-US" sz="1479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Além de adquirir os dados, nosso sistema é capaz de armazená-los na memória flash do dispositivo ESP32. Isso permite que as leituras sejam mantidas mesmo após o envio para o servidor, possibilitando o acesso offline e análise dos dados coletados ao longo do tempo.</a:t>
            </a:r>
            <a:endParaRPr lang="en-US" sz="1479" dirty="0"/>
          </a:p>
        </p:txBody>
      </p:sp>
      <p:sp>
        <p:nvSpPr>
          <p:cNvPr id="14" name="Shape 12"/>
          <p:cNvSpPr/>
          <p:nvPr/>
        </p:nvSpPr>
        <p:spPr>
          <a:xfrm>
            <a:off x="2013347" y="5437227"/>
            <a:ext cx="5208032" cy="1982986"/>
          </a:xfrm>
          <a:prstGeom prst="roundRect">
            <a:avLst>
              <a:gd name="adj" fmla="val 2841"/>
            </a:avLst>
          </a:prstGeom>
          <a:solidFill>
            <a:srgbClr val="F6E9D5"/>
          </a:solidFill>
          <a:ln/>
        </p:spPr>
      </p:sp>
      <p:sp>
        <p:nvSpPr>
          <p:cNvPr id="15" name="Text 13"/>
          <p:cNvSpPr/>
          <p:nvPr/>
        </p:nvSpPr>
        <p:spPr>
          <a:xfrm>
            <a:off x="2201108" y="5624989"/>
            <a:ext cx="1877735" cy="2932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10"/>
              </a:lnSpc>
              <a:buNone/>
            </a:pPr>
            <a:r>
              <a:rPr lang="en-US" sz="1848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Envio de Dados</a:t>
            </a:r>
            <a:endParaRPr lang="en-US" sz="1848" dirty="0"/>
          </a:p>
        </p:txBody>
      </p:sp>
      <p:sp>
        <p:nvSpPr>
          <p:cNvPr id="16" name="Text 14"/>
          <p:cNvSpPr/>
          <p:nvPr/>
        </p:nvSpPr>
        <p:spPr>
          <a:xfrm>
            <a:off x="2201108" y="6030873"/>
            <a:ext cx="4832509" cy="6007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66"/>
              </a:lnSpc>
              <a:buNone/>
            </a:pPr>
            <a:r>
              <a:rPr lang="en-US" sz="1479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 ESP32 envia os dados coletados para o Broker MQTT projeto do pluviometro, possibilitando o monitoramento remoto.</a:t>
            </a:r>
            <a:endParaRPr lang="en-US" sz="1479" dirty="0"/>
          </a:p>
        </p:txBody>
      </p:sp>
      <p:sp>
        <p:nvSpPr>
          <p:cNvPr id="17" name="Shape 15"/>
          <p:cNvSpPr/>
          <p:nvPr/>
        </p:nvSpPr>
        <p:spPr>
          <a:xfrm>
            <a:off x="7409140" y="5437227"/>
            <a:ext cx="5208032" cy="1982986"/>
          </a:xfrm>
          <a:prstGeom prst="roundRect">
            <a:avLst>
              <a:gd name="adj" fmla="val 2841"/>
            </a:avLst>
          </a:prstGeom>
          <a:solidFill>
            <a:srgbClr val="F6E9D5"/>
          </a:solidFill>
          <a:ln/>
        </p:spPr>
      </p:sp>
      <p:sp>
        <p:nvSpPr>
          <p:cNvPr id="18" name="Text 16"/>
          <p:cNvSpPr/>
          <p:nvPr/>
        </p:nvSpPr>
        <p:spPr>
          <a:xfrm>
            <a:off x="7596902" y="5624989"/>
            <a:ext cx="3390900" cy="2932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10"/>
              </a:lnSpc>
              <a:buNone/>
            </a:pPr>
            <a:r>
              <a:rPr lang="en-US" sz="1848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Conexão Local por Interrupção</a:t>
            </a:r>
            <a:endParaRPr lang="en-US" sz="1848" dirty="0"/>
          </a:p>
        </p:txBody>
      </p:sp>
      <p:sp>
        <p:nvSpPr>
          <p:cNvPr id="19" name="Text 17"/>
          <p:cNvSpPr/>
          <p:nvPr/>
        </p:nvSpPr>
        <p:spPr>
          <a:xfrm>
            <a:off x="7596902" y="6030873"/>
            <a:ext cx="4832509" cy="12015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66"/>
              </a:lnSpc>
              <a:buNone/>
            </a:pPr>
            <a:r>
              <a:rPr lang="en-US" sz="1479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 ESP32 possui um ponto de acesso próprio, habilitado por uma interrupção de hardware, o que possibilita a conexão com o aplicativo mobile para leitura dos dados e configurações do software do ESP32.</a:t>
            </a:r>
            <a:endParaRPr lang="en-US" sz="1479" dirty="0"/>
          </a:p>
        </p:txBody>
      </p:sp>
      <p:pic>
        <p:nvPicPr>
          <p:cNvPr id="20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sp>
        <p:nvSpPr>
          <p:cNvPr id="4" name="Text 2"/>
          <p:cNvSpPr/>
          <p:nvPr/>
        </p:nvSpPr>
        <p:spPr>
          <a:xfrm>
            <a:off x="1774865" y="539948"/>
            <a:ext cx="4168140" cy="6131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828"/>
              </a:lnSpc>
              <a:buNone/>
            </a:pPr>
            <a:r>
              <a:rPr lang="en-US" sz="3863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Controle de Carga</a:t>
            </a:r>
            <a:endParaRPr lang="en-US" sz="3863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13046" y="1545550"/>
            <a:ext cx="7804071" cy="6143982"/>
          </a:xfrm>
          <a:prstGeom prst="rect">
            <a:avLst/>
          </a:prstGeom>
        </p:spPr>
      </p:pic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743"/>
          </a:xfrm>
          <a:prstGeom prst="rect">
            <a:avLst/>
          </a:prstGeom>
          <a:solidFill>
            <a:srgbClr val="FEF5E7"/>
          </a:solidFill>
          <a:ln/>
        </p:spPr>
      </p:sp>
      <p:sp>
        <p:nvSpPr>
          <p:cNvPr id="4" name="Text 2"/>
          <p:cNvSpPr/>
          <p:nvPr/>
        </p:nvSpPr>
        <p:spPr>
          <a:xfrm>
            <a:off x="1558409" y="560665"/>
            <a:ext cx="4572000" cy="3186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08"/>
              </a:lnSpc>
              <a:buNone/>
            </a:pPr>
            <a:r>
              <a:rPr lang="en-US" sz="200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Sistema de Aquisição e Envio de Dados</a:t>
            </a:r>
            <a:endParaRPr lang="en-US" sz="2007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3904" y="1286947"/>
            <a:ext cx="9302472" cy="6384131"/>
          </a:xfrm>
          <a:prstGeom prst="rect">
            <a:avLst/>
          </a:prstGeom>
        </p:spPr>
      </p:pic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sp>
        <p:nvSpPr>
          <p:cNvPr id="4" name="Text 2"/>
          <p:cNvSpPr/>
          <p:nvPr/>
        </p:nvSpPr>
        <p:spPr>
          <a:xfrm>
            <a:off x="1041321" y="1819156"/>
            <a:ext cx="57912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Armazenamento de Dados na Memória Flash</a:t>
            </a:r>
            <a:endParaRPr lang="en-US" sz="2187" dirty="0"/>
          </a:p>
        </p:txBody>
      </p:sp>
      <p:sp>
        <p:nvSpPr>
          <p:cNvPr id="5" name="Text 3"/>
          <p:cNvSpPr/>
          <p:nvPr/>
        </p:nvSpPr>
        <p:spPr>
          <a:xfrm>
            <a:off x="1041321" y="2610683"/>
            <a:ext cx="1254764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Primeiro o ESP vai lendo os dados e guardando eles no cache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1321" y="3215997"/>
            <a:ext cx="12547640" cy="3194328"/>
          </a:xfrm>
          <a:prstGeom prst="rect">
            <a:avLst/>
          </a:prstGeom>
        </p:spPr>
      </p:pic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sp>
        <p:nvSpPr>
          <p:cNvPr id="4" name="Text 2"/>
          <p:cNvSpPr/>
          <p:nvPr/>
        </p:nvSpPr>
        <p:spPr>
          <a:xfrm>
            <a:off x="1041321" y="1275159"/>
            <a:ext cx="57912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Armazenamento de Dados na Memória Flash</a:t>
            </a:r>
            <a:endParaRPr lang="en-US" sz="2187" dirty="0"/>
          </a:p>
        </p:txBody>
      </p:sp>
      <p:sp>
        <p:nvSpPr>
          <p:cNvPr id="5" name="Text 3"/>
          <p:cNvSpPr/>
          <p:nvPr/>
        </p:nvSpPr>
        <p:spPr>
          <a:xfrm>
            <a:off x="1041321" y="2066687"/>
            <a:ext cx="1254764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Até que o cache esteja grande o suficiente para ser mandado para o servidor e os dados transferidos para a memória de longo prazo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1321" y="2672001"/>
            <a:ext cx="12547640" cy="4282321"/>
          </a:xfrm>
          <a:prstGeom prst="rect">
            <a:avLst/>
          </a:prstGeom>
        </p:spPr>
      </p:pic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910"/>
          </a:xfrm>
          <a:prstGeom prst="rect">
            <a:avLst/>
          </a:prstGeom>
          <a:solidFill>
            <a:srgbClr val="FEF5E7"/>
          </a:solidFill>
          <a:ln/>
        </p:spPr>
      </p:sp>
      <p:sp>
        <p:nvSpPr>
          <p:cNvPr id="4" name="Text 2"/>
          <p:cNvSpPr/>
          <p:nvPr/>
        </p:nvSpPr>
        <p:spPr>
          <a:xfrm>
            <a:off x="1238250" y="591860"/>
            <a:ext cx="5539740" cy="3363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48"/>
              </a:lnSpc>
              <a:buNone/>
            </a:pPr>
            <a:r>
              <a:rPr lang="en-US" sz="2118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Armazenamento de Dados na Memória Flash</a:t>
            </a:r>
            <a:endParaRPr lang="en-US" sz="2118" dirty="0"/>
          </a:p>
        </p:txBody>
      </p:sp>
      <p:sp>
        <p:nvSpPr>
          <p:cNvPr id="5" name="Text 3"/>
          <p:cNvSpPr/>
          <p:nvPr/>
        </p:nvSpPr>
        <p:spPr>
          <a:xfrm>
            <a:off x="1238250" y="1358622"/>
            <a:ext cx="1215378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11"/>
              </a:lnSpc>
              <a:buNone/>
            </a:pPr>
            <a:r>
              <a:rPr lang="en-US" sz="1695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Mas quando o Aplicativo móvel acessa os Dados via API REST, os dados que estão no cache não são alterados</a:t>
            </a:r>
            <a:endParaRPr lang="en-US" sz="1695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8250" y="1945005"/>
            <a:ext cx="12153781" cy="5694045"/>
          </a:xfrm>
          <a:prstGeom prst="rect">
            <a:avLst/>
          </a:prstGeom>
        </p:spPr>
      </p:pic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2023-12-14T04:23:40Z</dcterms:created>
  <dcterms:modified xsi:type="dcterms:W3CDTF">2023-12-14T04:23:40Z</dcterms:modified>
</cp:coreProperties>
</file>